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8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31" r:id="rId31"/>
    <p:sldId id="332" r:id="rId32"/>
    <p:sldId id="284" r:id="rId33"/>
    <p:sldId id="285" r:id="rId34"/>
    <p:sldId id="333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09" autoAdjust="0"/>
  </p:normalViewPr>
  <p:slideViewPr>
    <p:cSldViewPr snapToGrid="0" snapToObjects="1">
      <p:cViewPr varScale="1">
        <p:scale>
          <a:sx n="92" d="100"/>
          <a:sy n="92" d="100"/>
        </p:scale>
        <p:origin x="-15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5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5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5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15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329B7134-0B4C-48B5-93DB-15D214AC2E4D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594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D3245E-1429-43A6-8133-DE342C81821F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http://cdn3.hark.com/images/000/002/631/2631/original.gif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http://www.hark.com/collections/dtqzfmzlvm-lisa-simpson</a:t>
            </a:r>
          </a:p>
        </p:txBody>
      </p:sp>
      <p:sp>
        <p:nvSpPr>
          <p:cNvPr id="50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2F25182-79A4-4785-A5D1-68568A0D9C5A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score = most deprived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score = least deprived</a:t>
            </a:r>
          </a:p>
        </p:txBody>
      </p:sp>
      <p:sp>
        <p:nvSpPr>
          <p:cNvPr id="51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082BEA0-703B-4210-A4F8-324D35CD93F6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36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9192E8DC-DED7-4AD2-81C5-77ACA18B8B46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1608C10-926C-4E13-8979-62FE0C404645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</a:p>
        </p:txBody>
      </p:sp>
      <p:sp>
        <p:nvSpPr>
          <p:cNvPr id="51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CFF190F-806B-48D4-94AB-5A434E1E9420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D26DA1B-C3B6-4ADB-B1C8-7FFBE52391D7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around tram stations</a:t>
            </a:r>
          </a:p>
        </p:txBody>
      </p:sp>
      <p:sp>
        <p:nvSpPr>
          <p:cNvPr id="52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F8B27D9-1D1A-4F04-BE60-B480F0131EF4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</a:p>
        </p:txBody>
      </p:sp>
      <p:sp>
        <p:nvSpPr>
          <p:cNvPr id="52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02C2564-7A8F-430F-82E8-89F5B8E9465B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</a:p>
        </p:txBody>
      </p:sp>
      <p:sp>
        <p:nvSpPr>
          <p:cNvPr id="52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DFEAE750-7CCE-4655-907B-8DC8C1487A4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</a:p>
        </p:txBody>
      </p:sp>
      <p:sp>
        <p:nvSpPr>
          <p:cNvPr id="52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45C17C9-D26C-4D78-8237-667F69E0072B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65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1A0CC2D-EB46-4A98-AFB6-A890945DA354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E948A94-8C58-4795-8BF6-80FB5808D9A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68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06776BA-17B1-48B1-8CA6-B7D50AAC6C2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2 previously, 3 today.</a:t>
            </a:r>
          </a:p>
        </p:txBody>
      </p:sp>
      <p:sp>
        <p:nvSpPr>
          <p:cNvPr id="495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E976D26-8134-4EE3-95D4-8FAF3D700E9C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Wikipedia can tell you more than you ever wanted to know about Shape file formats!</a:t>
            </a:r>
          </a:p>
        </p:txBody>
      </p:sp>
      <p:sp>
        <p:nvSpPr>
          <p:cNvPr id="49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EA6CDC4-D537-4791-935B-BD1D807A7ACE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77B2BBC-3ADB-4285-90F2-5F73C89C41BF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1FCCF41-E93E-416C-A1F3-785FD8D8A57B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18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 dependence – impact and relationship of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210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Variation not caused by space, but by another variable (income)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005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weights file we have to create. </a:t>
            </a:r>
          </a:p>
        </p:txBody>
      </p:sp>
      <p:sp>
        <p:nvSpPr>
          <p:cNvPr id="507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811D107-8833-4B27-B3AD-DCB57AAABBA6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30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w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bbc.co.uk/news/uk-england-34701595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link.springer.com/10.1007/978-94-015-7799-1" TargetMode="External"/><Relationship Id="rId3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719960" y="2784960"/>
            <a:ext cx="1744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4724280" y="3147480"/>
            <a:ext cx="387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Department of Geography and Planning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1477080" y="2778120"/>
            <a:ext cx="3225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Thu 3</a:t>
            </a:r>
            <a:r>
              <a:rPr lang="en-GB" sz="1800" b="1" strike="noStrike" spc="-1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March, 9:30am – 4pm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6636600" y="2784960"/>
            <a:ext cx="1817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6"/>
          <p:cNvSpPr/>
          <p:nvPr/>
        </p:nvSpPr>
        <p:spPr>
          <a:xfrm>
            <a:off x="2072520" y="1548000"/>
            <a:ext cx="5095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Picture 11"/>
          <p:cNvPicPr/>
          <p:nvPr/>
        </p:nvPicPr>
        <p:blipFill>
          <a:blip r:embed="rId2"/>
          <a:stretch/>
        </p:blipFill>
        <p:spPr>
          <a:xfrm>
            <a:off x="4794120" y="4672440"/>
            <a:ext cx="3826440" cy="888840"/>
          </a:xfrm>
          <a:prstGeom prst="rect">
            <a:avLst/>
          </a:prstGeom>
          <a:ln>
            <a:noFill/>
          </a:ln>
        </p:spPr>
      </p:pic>
      <p:pic>
        <p:nvPicPr>
          <p:cNvPr id="162" name="Picture 12"/>
          <p:cNvPicPr/>
          <p:nvPr/>
        </p:nvPicPr>
        <p:blipFill>
          <a:blip r:embed="rId3"/>
          <a:stretch/>
        </p:blipFill>
        <p:spPr>
          <a:xfrm>
            <a:off x="1113480" y="4518000"/>
            <a:ext cx="2660040" cy="133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4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sp>
        <p:nvSpPr>
          <p:cNvPr id="205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 to survey: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1"/>
          <p:cNvPicPr/>
          <p:nvPr/>
        </p:nvPicPr>
        <p:blipFill>
          <a:blip r:embed="rId4"/>
          <a:stretch/>
        </p:blipFill>
        <p:spPr>
          <a:xfrm>
            <a:off x="0" y="0"/>
            <a:ext cx="9826920" cy="6875280"/>
          </a:xfrm>
          <a:prstGeom prst="rect">
            <a:avLst/>
          </a:prstGeom>
          <a:ln>
            <a:noFill/>
          </a:ln>
        </p:spPr>
      </p:pic>
      <p:sp>
        <p:nvSpPr>
          <p:cNvPr id="207" name="CustomShape 4"/>
          <p:cNvSpPr/>
          <p:nvPr/>
        </p:nvSpPr>
        <p:spPr>
          <a:xfrm>
            <a:off x="97560" y="4192920"/>
            <a:ext cx="4663800" cy="2525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5"/>
          <p:cNvSpPr/>
          <p:nvPr/>
        </p:nvSpPr>
        <p:spPr>
          <a:xfrm>
            <a:off x="97560" y="673560"/>
            <a:ext cx="4663800" cy="34534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9" name="CustomShape 6"/>
          <p:cNvSpPr/>
          <p:nvPr/>
        </p:nvSpPr>
        <p:spPr>
          <a:xfrm>
            <a:off x="4884480" y="695520"/>
            <a:ext cx="3801600" cy="2202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7"/>
          <p:cNvSpPr/>
          <p:nvPr/>
        </p:nvSpPr>
        <p:spPr>
          <a:xfrm>
            <a:off x="4884480" y="2983680"/>
            <a:ext cx="3801600" cy="37346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8"/>
          <p:cNvSpPr/>
          <p:nvPr/>
        </p:nvSpPr>
        <p:spPr>
          <a:xfrm>
            <a:off x="469800" y="4648320"/>
            <a:ext cx="376812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9"/>
          <p:cNvSpPr/>
          <p:nvPr/>
        </p:nvSpPr>
        <p:spPr>
          <a:xfrm>
            <a:off x="5440320" y="4416840"/>
            <a:ext cx="23601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10"/>
          <p:cNvSpPr/>
          <p:nvPr/>
        </p:nvSpPr>
        <p:spPr>
          <a:xfrm>
            <a:off x="5230080" y="1484640"/>
            <a:ext cx="23446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11"/>
          <p:cNvSpPr/>
          <p:nvPr/>
        </p:nvSpPr>
        <p:spPr>
          <a:xfrm>
            <a:off x="892440" y="1498680"/>
            <a:ext cx="250344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where you can write 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12"/>
          <p:cNvSpPr/>
          <p:nvPr/>
        </p:nvSpPr>
        <p:spPr>
          <a:xfrm>
            <a:off x="5220000" y="1484640"/>
            <a:ext cx="2365200" cy="276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Notes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script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Highlight, Ctrl-Enter or click Run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your scripts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comments (#) to your script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use projects (if you wish)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Beware of typos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of type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Spatial*DataFrame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= Points / Lines / 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"data"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"polygons"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"bbox" 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"proj4string"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(LSOA)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"data”  ”polygons”   "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bbox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    "proj4string”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LSOA_CODE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running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proj4string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7"/>
          <p:cNvPicPr/>
          <p:nvPr/>
        </p:nvPicPr>
        <p:blipFill>
          <a:blip r:embed="rId3"/>
          <a:srcRect l="34454" t="30845" r="32799" b="56025"/>
          <a:stretch/>
        </p:blipFill>
        <p:spPr>
          <a:xfrm>
            <a:off x="172800" y="1044360"/>
            <a:ext cx="8069040" cy="1918440"/>
          </a:xfrm>
          <a:prstGeom prst="rect">
            <a:avLst/>
          </a:prstGeom>
          <a:ln>
            <a:noFill/>
          </a:ln>
        </p:spPr>
      </p:pic>
      <p:sp>
        <p:nvSpPr>
          <p:cNvPr id="2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 Files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93920" y="3293640"/>
            <a:ext cx="8138520" cy="252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.shp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geometry (polygons) themselves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.shx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geometry information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.dbf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information (dBase IV format)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.prj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 &amp; coordinate system info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.cst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 encoding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2480040" y="6458040"/>
            <a:ext cx="441000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https://en.wikipedia.org/wiki/Shapefile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code wraps: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"/>
          <p:cNvPicPr/>
          <p:nvPr/>
        </p:nvPicPr>
        <p:blipFill>
          <a:blip r:embed="rId2"/>
          <a:stretch/>
        </p:blipFill>
        <p:spPr>
          <a:xfrm>
            <a:off x="0" y="2476800"/>
            <a:ext cx="9143280" cy="674280"/>
          </a:xfrm>
          <a:prstGeom prst="rect">
            <a:avLst/>
          </a:prstGeom>
          <a:ln>
            <a:noFill/>
          </a:ln>
        </p:spPr>
      </p:pic>
      <p:pic>
        <p:nvPicPr>
          <p:cNvPr id="229" name="Picture 4"/>
          <p:cNvPicPr/>
          <p:nvPr/>
        </p:nvPicPr>
        <p:blipFill>
          <a:blip r:embed="rId3"/>
          <a:stretch/>
        </p:blipFill>
        <p:spPr>
          <a:xfrm>
            <a:off x="50760" y="4020480"/>
            <a:ext cx="9092520" cy="181548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170640" y="3237480"/>
            <a:ext cx="770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Above is an unfortunate file name – </a:t>
            </a: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rename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if you can.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IMD.csv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much easier!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Map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457200" y="1753200"/>
            <a:ext cx="8228880" cy="43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recap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spatial data &amp; CSV in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Map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a New Project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your code in a Script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and Green post-its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</a:t>
            </a:r>
            <a:r>
              <a:rPr lang="en-GB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we interested in space?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things are have an impact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just because of space and what they are next to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often, because of some other variable that varies over space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Advantages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Limitations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3" name="Picture 1"/>
          <p:cNvPicPr/>
          <p:nvPr/>
        </p:nvPicPr>
        <p:blipFill>
          <a:blip r:embed="rId2"/>
          <a:stretch/>
        </p:blipFill>
        <p:spPr>
          <a:xfrm>
            <a:off x="5613840" y="4239720"/>
            <a:ext cx="3072240" cy="229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720680" y="2784960"/>
            <a:ext cx="18176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4701240" y="31474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6" name="CustomShape 4"/>
          <p:cNvSpPr/>
          <p:nvPr/>
        </p:nvSpPr>
        <p:spPr>
          <a:xfrm>
            <a:off x="874800" y="2778120"/>
            <a:ext cx="36273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Wed 15 Feb 2017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10:00am – 4:00/4:30pm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5"/>
          <p:cNvSpPr/>
          <p:nvPr/>
        </p:nvSpPr>
        <p:spPr>
          <a:xfrm>
            <a:off x="6626520" y="278496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6"/>
          <p:cNvSpPr/>
          <p:nvPr/>
        </p:nvSpPr>
        <p:spPr>
          <a:xfrm>
            <a:off x="2072520" y="1548000"/>
            <a:ext cx="5095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3"/>
          <p:cNvPicPr/>
          <p:nvPr/>
        </p:nvPicPr>
        <p:blipFill>
          <a:blip r:embed="rId2"/>
          <a:stretch/>
        </p:blipFill>
        <p:spPr>
          <a:xfrm>
            <a:off x="432000" y="5101200"/>
            <a:ext cx="2579400" cy="1033920"/>
          </a:xfrm>
          <a:prstGeom prst="rect">
            <a:avLst/>
          </a:prstGeom>
          <a:ln>
            <a:noFill/>
          </a:ln>
        </p:spPr>
      </p:pic>
      <p:pic>
        <p:nvPicPr>
          <p:cNvPr id="170" name="Picture 14"/>
          <p:cNvPicPr/>
          <p:nvPr/>
        </p:nvPicPr>
        <p:blipFill>
          <a:blip r:embed="rId3"/>
          <a:stretch/>
        </p:blipFill>
        <p:spPr>
          <a:xfrm>
            <a:off x="3412080" y="5082840"/>
            <a:ext cx="2059200" cy="1036440"/>
          </a:xfrm>
          <a:prstGeom prst="rect">
            <a:avLst/>
          </a:prstGeom>
          <a:ln>
            <a:noFill/>
          </a:ln>
        </p:spPr>
      </p:pic>
      <p:pic>
        <p:nvPicPr>
          <p:cNvPr id="171" name="Picture 15"/>
          <p:cNvPicPr/>
          <p:nvPr/>
        </p:nvPicPr>
        <p:blipFill>
          <a:blip r:embed="rId4"/>
          <a:stretch/>
        </p:blipFill>
        <p:spPr>
          <a:xfrm>
            <a:off x="5832000" y="5181840"/>
            <a:ext cx="3011040" cy="93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57200" y="386640"/>
            <a:ext cx="8228880" cy="573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GB" sz="3200" b="1" strike="noStrike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Geocoding: locating individuals and events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/ Spatial Heterogeneity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1" strike="noStrike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Diagnosing spatial autocorrelation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and local indicators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regression techniques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Picture 4"/>
          <p:cNvPicPr/>
          <p:nvPr/>
        </p:nvPicPr>
        <p:blipFill>
          <a:blip r:embed="rId2"/>
          <a:stretch/>
        </p:blipFill>
        <p:spPr>
          <a:xfrm>
            <a:off x="6435000" y="1645560"/>
            <a:ext cx="2440080" cy="222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Locating individuals and events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depends on research question and the availability of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place of living or work?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 area of daily / yearly routines?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long-term longitudinal perspective?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higher scale (e.g. neighbourhood, local authority)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protect privacy geographical scale is often limited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251640" y="1600200"/>
            <a:ext cx="8434440" cy="510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“a problem arising from the imposition of artificial units of spatial reporting on continuous geographical phenomenon resulting in the generation of artificial spatial patterns” (Heywood, 1998)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“States and other forms of socio-political organization […] exercise their power in part through the ability to draw and redraw boundaries inside and around their territories” (Agnew, 2005)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(you) draw the boundaries is important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MPs in row over new seats set to push the boundaries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http://www.bbc.co.uk/news/uk-england-34701595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Gerrymandering (US) / How to Lie with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880" cy="70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 example …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/>
          <p:cNvPicPr/>
          <p:nvPr/>
        </p:nvPicPr>
        <p:blipFill>
          <a:blip r:embed="rId2"/>
          <a:srcRect l="20548" t="25733" r="36203" b="8878"/>
          <a:stretch/>
        </p:blipFill>
        <p:spPr>
          <a:xfrm>
            <a:off x="1835640" y="1297080"/>
            <a:ext cx="4986000" cy="452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the potential for error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Picture 2"/>
          <p:cNvPicPr/>
          <p:nvPr/>
        </p:nvPicPr>
        <p:blipFill>
          <a:blip r:embed="rId2"/>
          <a:srcRect l="20876" t="27224" r="36637" b="10468"/>
          <a:stretch/>
        </p:blipFill>
        <p:spPr>
          <a:xfrm>
            <a:off x="1880640" y="1561320"/>
            <a:ext cx="4991760" cy="439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178920" y="274680"/>
            <a:ext cx="8709480" cy="77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&amp; individualistic fallacy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178920" y="1180800"/>
            <a:ext cx="8709480" cy="538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lang="en-GB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fallacy </a:t>
            </a: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lang="en-GB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inference fallacy</a:t>
            </a: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macro data, whereby inferences about the nature of specific individuals are based solely upon aggregate statistics collected for the group to which those individuals belong.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Assuming every individual in the group has the group characteristics (e.g. IMD)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lang="en-GB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fallacy </a:t>
            </a: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lang="en-GB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inference fallacy</a:t>
            </a: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micro data, whereby inferences about the nature of specific individuals are based solely upon individual statistics, not taking influences by the upper hierarchy contexts into account.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 everyone is individual, and no one is impacted by the group characteristics (e.g. IMD impacts)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(2nd order spatial process)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(1988): “the existence of a functional relationship between what happens at one point in space and what happens elsewhere</a:t>
            </a:r>
            <a:r>
              <a:rPr lang="en-GB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.” 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Heterogeneity (1st order spatial process)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generated by spatial interaction. It refers to variation in relationships over space caused by the uniqueness of location or by spatially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autocorrelated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omitted variables].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251640" y="116640"/>
            <a:ext cx="8712360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Concepts of Spatial Dependence and Spatial Heterogeneity in Empirical Research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+mn-cs"/>
              </a:rPr>
              <a:t>Spatial dependence example</a:t>
            </a:r>
            <a:endParaRPr lang="en-GB" sz="2800" kern="1200" spc="-1" dirty="0">
              <a:solidFill>
                <a:srgbClr val="646B86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672124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02774" y="1300118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Prevalence of burglary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8758" y="4941830"/>
            <a:ext cx="288032" cy="216024"/>
          </a:xfrm>
          <a:prstGeom prst="rect">
            <a:avLst/>
          </a:prstGeom>
          <a:solidFill>
            <a:srgbClr val="F79646">
              <a:lumMod val="40000"/>
              <a:lumOff val="60000"/>
            </a:srgbClr>
          </a:solidFill>
          <a:ln w="25400" cap="flat" cmpd="sng" algn="ctr">
            <a:solidFill>
              <a:srgbClr val="F79646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0011" y="4895953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48467" y="4963355"/>
            <a:ext cx="288032" cy="216024"/>
          </a:xfrm>
          <a:prstGeom prst="rect">
            <a:avLst/>
          </a:prstGeom>
          <a:solidFill>
            <a:srgbClr val="F79646">
              <a:lumMod val="60000"/>
              <a:lumOff val="40000"/>
            </a:srgbClr>
          </a:solidFill>
          <a:ln w="25400" cap="flat" cmpd="sng" algn="ctr">
            <a:solidFill>
              <a:srgbClr val="F79646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9720" y="491747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0321" y="4967300"/>
            <a:ext cx="288032" cy="216024"/>
          </a:xfrm>
          <a:prstGeom prst="rect">
            <a:avLst/>
          </a:prstGeom>
          <a:solidFill>
            <a:srgbClr val="F79646">
              <a:lumMod val="75000"/>
            </a:srgbClr>
          </a:solidFill>
          <a:ln w="25400" cap="flat" cmpd="sng" algn="ctr">
            <a:solidFill>
              <a:srgbClr val="F79646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1574" y="4921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908492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BBB59">
                        <a:lumMod val="5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4881198" y="4998742"/>
            <a:ext cx="288032" cy="216024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2451" y="4952865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70907" y="5020267"/>
            <a:ext cx="288032" cy="216024"/>
          </a:xfrm>
          <a:prstGeom prst="rect">
            <a:avLst/>
          </a:prstGeom>
          <a:solidFill>
            <a:srgbClr val="9BBB59">
              <a:lumMod val="75000"/>
            </a:srgb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12160" y="497439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02761" y="5024212"/>
            <a:ext cx="288032" cy="216024"/>
          </a:xfrm>
          <a:prstGeom prst="rect">
            <a:avLst/>
          </a:prstGeom>
          <a:solidFill>
            <a:srgbClr val="9BBB59">
              <a:lumMod val="50000"/>
            </a:srgbClr>
          </a:solidFill>
          <a:ln w="25400" cap="flat" cmpd="sng" algn="ctr">
            <a:solidFill>
              <a:srgbClr val="9BBB59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44014" y="497833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936163" y="1300118"/>
            <a:ext cx="241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Income per household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8169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kern="1200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+mn-cs"/>
              </a:rPr>
              <a:t>Spatial</a:t>
            </a:r>
            <a:r>
              <a:rPr lang="en-GB" dirty="0" smtClean="0"/>
              <a:t> </a:t>
            </a:r>
            <a:r>
              <a:rPr lang="en-GB" sz="2800" kern="1200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+mn-cs"/>
              </a:rPr>
              <a:t>heterogeneity</a:t>
            </a:r>
            <a:r>
              <a:rPr lang="en-GB" dirty="0" smtClean="0"/>
              <a:t> </a:t>
            </a:r>
            <a:r>
              <a:rPr lang="en-GB" sz="2800" kern="1200" spc="-1" dirty="0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cs typeface="+mn-cs"/>
              </a:rPr>
              <a:t>example</a:t>
            </a:r>
            <a:endParaRPr lang="en-GB" sz="2800" kern="1200" spc="-1" dirty="0">
              <a:solidFill>
                <a:srgbClr val="646B86"/>
              </a:solidFill>
              <a:uFill>
                <a:solidFill>
                  <a:srgbClr val="FFFFFF"/>
                </a:solidFill>
              </a:uFill>
              <a:latin typeface="Arial"/>
              <a:ea typeface="DejaVu Sans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444317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1253451" y="1300118"/>
            <a:ext cx="151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Fertility levels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8758" y="4941830"/>
            <a:ext cx="288032" cy="216024"/>
          </a:xfrm>
          <a:prstGeom prst="rect">
            <a:avLst/>
          </a:prstGeom>
          <a:solidFill>
            <a:srgbClr val="1F497D">
              <a:lumMod val="40000"/>
              <a:lumOff val="60000"/>
            </a:srgbClr>
          </a:solidFill>
          <a:ln w="25400" cap="flat" cmpd="sng" algn="ctr">
            <a:solidFill>
              <a:srgbClr val="1F497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0011" y="4895953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48467" y="4963355"/>
            <a:ext cx="288032" cy="216024"/>
          </a:xfrm>
          <a:prstGeom prst="rect">
            <a:avLst/>
          </a:prstGeom>
          <a:solidFill>
            <a:srgbClr val="1F497D">
              <a:lumMod val="60000"/>
              <a:lumOff val="40000"/>
            </a:srgbClr>
          </a:solidFill>
          <a:ln w="25400" cap="flat" cmpd="sng" algn="ctr">
            <a:solidFill>
              <a:srgbClr val="1F497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9720" y="491747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80321" y="4967300"/>
            <a:ext cx="288032" cy="216024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solidFill>
              <a:srgbClr val="1F497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21574" y="4921423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795251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60000"/>
                        <a:lumOff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4881198" y="4998742"/>
            <a:ext cx="288032" cy="216024"/>
          </a:xfrm>
          <a:prstGeom prst="rect">
            <a:avLst/>
          </a:prstGeom>
          <a:solidFill>
            <a:srgbClr val="C0504D">
              <a:lumMod val="40000"/>
              <a:lumOff val="60000"/>
            </a:srgbClr>
          </a:solidFill>
          <a:ln w="25400" cap="flat" cmpd="sng" algn="ctr">
            <a:solidFill>
              <a:srgbClr val="C0504D">
                <a:lumMod val="40000"/>
                <a:lumOff val="6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22451" y="4952865"/>
            <a:ext cx="448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low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670907" y="5020267"/>
            <a:ext cx="288032" cy="216024"/>
          </a:xfrm>
          <a:prstGeom prst="rect">
            <a:avLst/>
          </a:prstGeom>
          <a:solidFill>
            <a:srgbClr val="C0504D">
              <a:lumMod val="60000"/>
              <a:lumOff val="40000"/>
            </a:srgbClr>
          </a:solidFill>
          <a:ln w="25400" cap="flat" cmpd="sng" algn="ctr">
            <a:solidFill>
              <a:srgbClr val="C0504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12160" y="497439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medium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02761" y="5024212"/>
            <a:ext cx="288032" cy="216024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C0504D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144014" y="4978335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high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18767" y="1268760"/>
            <a:ext cx="336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Female labour force participation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6690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57200" y="1600200"/>
            <a:ext cx="8228880" cy="482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can be 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positive: clustering of high or low values 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negative: clustering of neighbours with high and low values (chessboard pattern) 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 of Spatial Autocorrelation in the error term is twofold: 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makes OLS-estimates of the t-test values unreliable 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 Spatial Autocorrelation inflates the value of the r²-statistic, negative Spatial Autocorrelation deflates it. </a:t>
            </a:r>
          </a:p>
          <a:p>
            <a:pPr>
              <a:lnSpc>
                <a:spcPct val="100000"/>
              </a:lnSpc>
            </a:pPr>
            <a:endParaRPr lang="en-GB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you get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457200" y="1311480"/>
            <a:ext cx="8228880" cy="45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5" name="Picture 1"/>
          <p:cNvPicPr/>
          <p:nvPr/>
        </p:nvPicPr>
        <p:blipFill>
          <a:blip r:embed="rId2"/>
          <a:stretch/>
        </p:blipFill>
        <p:spPr>
          <a:xfrm>
            <a:off x="4208040" y="3577680"/>
            <a:ext cx="4454640" cy="324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neighbours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decide whether there is a spatial effect we need to calculate a neighbourhood 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 This can be base on: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Contiguity (adjacent spatial units)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(between centroids of polygons)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number of nearest neighbours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the examples today we are using measures of contiguity.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kern="1200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Contiguity</a:t>
            </a:r>
            <a:r>
              <a:rPr lang="en-GB" dirty="0" smtClean="0"/>
              <a:t> </a:t>
            </a:r>
            <a:r>
              <a:rPr lang="en-GB" sz="4400" kern="1200" spc="-1" dirty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measures</a:t>
            </a:r>
            <a:endParaRPr lang="en-GB" sz="4400" kern="1200" spc="-1" dirty="0">
              <a:solidFill>
                <a:srgbClr val="376092"/>
              </a:solidFill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3011"/>
              </p:ext>
            </p:extLst>
          </p:nvPr>
        </p:nvGraphicFramePr>
        <p:xfrm>
          <a:off x="539552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53451" y="1300118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First order rook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36201"/>
              </p:ext>
            </p:extLst>
          </p:nvPr>
        </p:nvGraphicFramePr>
        <p:xfrm>
          <a:off x="4716016" y="1772816"/>
          <a:ext cx="2903984" cy="3040112"/>
        </p:xfrm>
        <a:graphic>
          <a:graphicData uri="http://schemas.openxmlformats.org/drawingml/2006/table">
            <a:tbl>
              <a:tblPr firstRow="1" bandRow="1"/>
              <a:tblGrid>
                <a:gridCol w="725996"/>
                <a:gridCol w="725996"/>
                <a:gridCol w="725996"/>
                <a:gridCol w="725996"/>
              </a:tblGrid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7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8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9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10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11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497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12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  <a:tr h="76002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13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14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15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GB" dirty="0" smtClean="0"/>
                        <a:t>16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40000"/>
                        <a:lumOff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278169" y="1268760"/>
            <a:ext cx="182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First order queen</a:t>
            </a:r>
            <a:endParaRPr kumimoji="0" lang="en-GB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7948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measure of 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2" name="Picture 2"/>
          <p:cNvPicPr/>
          <p:nvPr/>
        </p:nvPicPr>
        <p:blipFill>
          <a:blip r:embed="rId2"/>
          <a:srcRect l="20223" t="26275" r="32182" b="35044"/>
          <a:stretch/>
        </p:blipFill>
        <p:spPr>
          <a:xfrm>
            <a:off x="52200" y="1778760"/>
            <a:ext cx="5167080" cy="251964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5479920" y="3237120"/>
            <a:ext cx="305064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values of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5350320" y="3850920"/>
            <a:ext cx="97776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7580520" y="3850920"/>
            <a:ext cx="11332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Negative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6357240" y="3850920"/>
            <a:ext cx="1277280" cy="79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5649120" y="4821120"/>
            <a:ext cx="271224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86840" y="274680"/>
            <a:ext cx="849924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Scatter plot of 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-232560" y="1917000"/>
            <a:ext cx="2571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in Greater Manchester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0" name="Picture 4"/>
          <p:cNvPicPr/>
          <p:nvPr/>
        </p:nvPicPr>
        <p:blipFill>
          <a:blip r:embed="rId2"/>
          <a:stretch/>
        </p:blipFill>
        <p:spPr>
          <a:xfrm>
            <a:off x="2654640" y="1099800"/>
            <a:ext cx="6233760" cy="568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2"/>
          <p:cNvSpPr/>
          <p:nvPr/>
        </p:nvSpPr>
        <p:spPr>
          <a:xfrm>
            <a:off x="457200" y="14176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look for unusual clusters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values are higher (or lower) than expected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univariate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LISA: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identify statistically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significant clusters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2"/>
          <p:cNvPicPr/>
          <p:nvPr/>
        </p:nvPicPr>
        <p:blipFill>
          <a:blip r:embed="rId3"/>
          <a:stretch/>
        </p:blipFill>
        <p:spPr>
          <a:xfrm>
            <a:off x="6964920" y="3426840"/>
            <a:ext cx="2178360" cy="3430440"/>
          </a:xfrm>
          <a:prstGeom prst="rect">
            <a:avLst/>
          </a:prstGeom>
          <a:ln>
            <a:noFill/>
          </a:ln>
        </p:spPr>
      </p:pic>
      <p:sp>
        <p:nvSpPr>
          <p:cNvPr id="314" name="CustomShape 3"/>
          <p:cNvSpPr/>
          <p:nvPr/>
        </p:nvSpPr>
        <p:spPr>
          <a:xfrm>
            <a:off x="1580760" y="3933000"/>
            <a:ext cx="5184000" cy="1007280"/>
          </a:xfrm>
          <a:prstGeom prst="wedgeEllipseCallout">
            <a:avLst>
              <a:gd name="adj1" fmla="val 72777"/>
              <a:gd name="adj2" fmla="val 56516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Local Indicators of 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4"/>
          <p:cNvSpPr/>
          <p:nvPr/>
        </p:nvSpPr>
        <p:spPr>
          <a:xfrm>
            <a:off x="5039280" y="6237360"/>
            <a:ext cx="1713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(Anselin, 1995)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measures of 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7" name="Picture 2"/>
          <p:cNvPicPr/>
          <p:nvPr/>
        </p:nvPicPr>
        <p:blipFill>
          <a:blip r:embed="rId2"/>
          <a:srcRect l="20876" t="24828" r="17832" b="9862"/>
          <a:stretch/>
        </p:blipFill>
        <p:spPr>
          <a:xfrm>
            <a:off x="1259640" y="1770840"/>
            <a:ext cx="6624000" cy="423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395640" y="3240"/>
            <a:ext cx="8228880" cy="48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indicators of spatial autocorrelation (LISA maps)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121320" y="5371560"/>
            <a:ext cx="405756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White		not significant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		High surrounded by High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		Low surrounded by  Low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Light blue	Low surrounded by  High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Pink			High surrounded by  Low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82440" y="1387800"/>
            <a:ext cx="90608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Score in Greater Manchester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1" name="Picture 3"/>
          <p:cNvPicPr/>
          <p:nvPr/>
        </p:nvPicPr>
        <p:blipFill>
          <a:blip r:embed="rId3"/>
          <a:stretch/>
        </p:blipFill>
        <p:spPr>
          <a:xfrm>
            <a:off x="82440" y="1849680"/>
            <a:ext cx="4362840" cy="3527640"/>
          </a:xfrm>
          <a:prstGeom prst="rect">
            <a:avLst/>
          </a:prstGeom>
          <a:ln>
            <a:noFill/>
          </a:ln>
        </p:spPr>
      </p:pic>
      <p:pic>
        <p:nvPicPr>
          <p:cNvPr id="322" name="Picture 4"/>
          <p:cNvPicPr/>
          <p:nvPr/>
        </p:nvPicPr>
        <p:blipFill>
          <a:blip r:embed="rId4"/>
          <a:stretch/>
        </p:blipFill>
        <p:spPr>
          <a:xfrm>
            <a:off x="4575960" y="5371560"/>
            <a:ext cx="1980360" cy="1421640"/>
          </a:xfrm>
          <a:prstGeom prst="rect">
            <a:avLst/>
          </a:prstGeom>
          <a:ln>
            <a:noFill/>
          </a:ln>
        </p:spPr>
      </p:pic>
      <p:pic>
        <p:nvPicPr>
          <p:cNvPr id="323" name="Picture 6"/>
          <p:cNvPicPr/>
          <p:nvPr/>
        </p:nvPicPr>
        <p:blipFill>
          <a:blip r:embed="rId5"/>
          <a:stretch/>
        </p:blipFill>
        <p:spPr>
          <a:xfrm>
            <a:off x="4583160" y="1849680"/>
            <a:ext cx="4560120" cy="3407400"/>
          </a:xfrm>
          <a:prstGeom prst="rect">
            <a:avLst/>
          </a:prstGeom>
          <a:ln>
            <a:noFill/>
          </a:ln>
        </p:spPr>
      </p:pic>
      <p:pic>
        <p:nvPicPr>
          <p:cNvPr id="324" name="Picture 7"/>
          <p:cNvPicPr/>
          <p:nvPr/>
        </p:nvPicPr>
        <p:blipFill>
          <a:blip r:embed="rId6"/>
          <a:stretch/>
        </p:blipFill>
        <p:spPr>
          <a:xfrm>
            <a:off x="6773760" y="5384160"/>
            <a:ext cx="1993320" cy="140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and finally what might explain this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 provides a regression model which allows you to take account of spatial lag (the effect of neighbouring areas) or spatial error (spatial heterogeneity)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best to try and fit a standard regression  first so that you can compare the model fit criteria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practical exercise we will explore these options further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Instructions in GeoDa and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Predicting ‘Hardworking neighbourhoods’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(employed full time population / total pop.)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are more useful than others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correlate so we need to exclude them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Performing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457200" y="1896120"/>
            <a:ext cx="8228880" cy="422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GeoDa &amp; R for some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experiment as we go through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at 12:30pm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Carry on with Practical 3 if you finish 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will do presentation after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457200" y="1144800"/>
            <a:ext cx="8228880" cy="49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– Map Making Recap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&amp; RStudio)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Decision Making (RStudio)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Buffers, Overlays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Toilets, fire alarm, breaks, 
presentation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9" name="Picture 1"/>
          <p:cNvPicPr/>
          <p:nvPr/>
        </p:nvPicPr>
        <p:blipFill>
          <a:blip r:embed="rId2"/>
          <a:stretch/>
        </p:blipFill>
        <p:spPr>
          <a:xfrm>
            <a:off x="5760720" y="3144960"/>
            <a:ext cx="3060720" cy="24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</a:t>
            </a:r>
            <a:r>
              <a:rPr lang="en-GB" sz="2800" b="0" i="1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GIS to help us make a decision from a number of available options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 range of applications: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to site a paint factory?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can we site some wind turbines?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would benefit most from public transport?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find it hard to access a GP?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GIS allows us to answer (some) of these questions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remember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CICO / Crap In -&gt; Crap Out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is only as good as your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won’t provide all the answers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1420200" y="1626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127240" y="20152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2127240" y="12384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1425600" y="2409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212724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1420200" y="3186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7"/>
          <p:cNvSpPr/>
          <p:nvPr/>
        </p:nvSpPr>
        <p:spPr>
          <a:xfrm>
            <a:off x="2829960" y="2403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8"/>
          <p:cNvSpPr/>
          <p:nvPr/>
        </p:nvSpPr>
        <p:spPr>
          <a:xfrm>
            <a:off x="2127240" y="35686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72072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57" name="Table 10"/>
          <p:cNvGraphicFramePr/>
          <p:nvPr/>
        </p:nvGraphicFramePr>
        <p:xfrm>
          <a:off x="6311880" y="236160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8" name="Table 11"/>
          <p:cNvGraphicFramePr/>
          <p:nvPr/>
        </p:nvGraphicFramePr>
        <p:xfrm>
          <a:off x="4321800" y="214200"/>
          <a:ext cx="887040" cy="393192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59" name="CustomShape 12"/>
          <p:cNvSpPr/>
          <p:nvPr/>
        </p:nvSpPr>
        <p:spPr>
          <a:xfrm>
            <a:off x="1929240" y="5017320"/>
            <a:ext cx="11160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13"/>
          <p:cNvSpPr/>
          <p:nvPr/>
        </p:nvSpPr>
        <p:spPr>
          <a:xfrm>
            <a:off x="4404600" y="4249080"/>
            <a:ext cx="6616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14"/>
          <p:cNvSpPr/>
          <p:nvPr/>
        </p:nvSpPr>
        <p:spPr>
          <a:xfrm>
            <a:off x="7229880" y="6296760"/>
            <a:ext cx="925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15"/>
          <p:cNvSpPr/>
          <p:nvPr/>
        </p:nvSpPr>
        <p:spPr>
          <a:xfrm>
            <a:off x="4961880" y="105084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3" name="CustomShape 16"/>
          <p:cNvSpPr/>
          <p:nvPr/>
        </p:nvSpPr>
        <p:spPr>
          <a:xfrm>
            <a:off x="4961880" y="14392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4" name="CustomShape 17"/>
          <p:cNvSpPr/>
          <p:nvPr/>
        </p:nvSpPr>
        <p:spPr>
          <a:xfrm>
            <a:off x="4961880" y="178092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5" name="CustomShape 18"/>
          <p:cNvSpPr/>
          <p:nvPr/>
        </p:nvSpPr>
        <p:spPr>
          <a:xfrm>
            <a:off x="4961880" y="219564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6" name="CustomShape 19"/>
          <p:cNvSpPr/>
          <p:nvPr/>
        </p:nvSpPr>
        <p:spPr>
          <a:xfrm>
            <a:off x="4961880" y="24976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7" name="CustomShape 20"/>
          <p:cNvSpPr/>
          <p:nvPr/>
        </p:nvSpPr>
        <p:spPr>
          <a:xfrm>
            <a:off x="4961880" y="2806200"/>
            <a:ext cx="1378800" cy="299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8" name="CustomShape 21"/>
          <p:cNvSpPr/>
          <p:nvPr/>
        </p:nvSpPr>
        <p:spPr>
          <a:xfrm>
            <a:off x="4961880" y="32374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69" name="CustomShape 22"/>
          <p:cNvSpPr/>
          <p:nvPr/>
        </p:nvSpPr>
        <p:spPr>
          <a:xfrm>
            <a:off x="4961880" y="36442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0" name="CustomShape 23"/>
          <p:cNvSpPr/>
          <p:nvPr/>
        </p:nvSpPr>
        <p:spPr>
          <a:xfrm>
            <a:off x="4961880" y="4063680"/>
            <a:ext cx="1243800" cy="62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1" name="CustomShape 24"/>
          <p:cNvSpPr/>
          <p:nvPr/>
        </p:nvSpPr>
        <p:spPr>
          <a:xfrm>
            <a:off x="457200" y="274680"/>
            <a:ext cx="36255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3" name="Table 2"/>
          <p:cNvGraphicFramePr/>
          <p:nvPr/>
        </p:nvGraphicFramePr>
        <p:xfrm>
          <a:off x="793800" y="2381400"/>
          <a:ext cx="3031920" cy="1737360"/>
        </p:xfrm>
        <a:graphic>
          <a:graphicData uri="http://schemas.openxmlformats.org/drawingml/2006/table">
            <a:tbl>
              <a:tblPr/>
              <a:tblGrid>
                <a:gridCol w="1497960"/>
                <a:gridCol w="1533960"/>
              </a:tblGrid>
              <a:tr h="618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Course Participants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74" name="CustomShape 3"/>
          <p:cNvSpPr/>
          <p:nvPr/>
        </p:nvSpPr>
        <p:spPr>
          <a:xfrm>
            <a:off x="6365880" y="14295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5678640" y="18176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5"/>
          <p:cNvSpPr/>
          <p:nvPr/>
        </p:nvSpPr>
        <p:spPr>
          <a:xfrm>
            <a:off x="7080120" y="10414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77" name="Table 6"/>
          <p:cNvGraphicFramePr/>
          <p:nvPr/>
        </p:nvGraphicFramePr>
        <p:xfrm>
          <a:off x="7062480" y="2381400"/>
          <a:ext cx="1497960" cy="1482480"/>
        </p:xfrm>
        <a:graphic>
          <a:graphicData uri="http://schemas.openxmlformats.org/drawingml/2006/table">
            <a:tbl>
              <a:tblPr/>
              <a:tblGrid>
                <a:gridCol w="149796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8" name="Table 7"/>
          <p:cNvGraphicFramePr/>
          <p:nvPr/>
        </p:nvGraphicFramePr>
        <p:xfrm>
          <a:off x="4809240" y="4642920"/>
          <a:ext cx="3112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1556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Population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536,000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1,100,000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529,000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79" name="CustomShape 8"/>
          <p:cNvSpPr/>
          <p:nvPr/>
        </p:nvSpPr>
        <p:spPr>
          <a:xfrm flipV="1">
            <a:off x="3825720" y="2824920"/>
            <a:ext cx="2888640" cy="43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0" name="CustomShape 9"/>
          <p:cNvSpPr/>
          <p:nvPr/>
        </p:nvSpPr>
        <p:spPr>
          <a:xfrm>
            <a:off x="3825720" y="3257640"/>
            <a:ext cx="2539440" cy="1384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2" name="Table 2"/>
          <p:cNvGraphicFramePr/>
          <p:nvPr/>
        </p:nvGraphicFramePr>
        <p:xfrm>
          <a:off x="285120" y="1041480"/>
          <a:ext cx="4524120" cy="173736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83" name="CustomShape 3"/>
          <p:cNvSpPr/>
          <p:nvPr/>
        </p:nvSpPr>
        <p:spPr>
          <a:xfrm>
            <a:off x="6837480" y="54298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150600" y="58179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5"/>
          <p:cNvSpPr/>
          <p:nvPr/>
        </p:nvSpPr>
        <p:spPr>
          <a:xfrm>
            <a:off x="7552080" y="504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6" name="Table 6"/>
          <p:cNvGraphicFramePr/>
          <p:nvPr/>
        </p:nvGraphicFramePr>
        <p:xfrm>
          <a:off x="3002040" y="322128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87" name="CustomShape 7"/>
          <p:cNvSpPr/>
          <p:nvPr/>
        </p:nvSpPr>
        <p:spPr>
          <a:xfrm>
            <a:off x="3699000" y="2793960"/>
            <a:ext cx="1326960" cy="42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8" name="CustomShape 8"/>
          <p:cNvSpPr/>
          <p:nvPr/>
        </p:nvSpPr>
        <p:spPr>
          <a:xfrm>
            <a:off x="5026320" y="4704840"/>
            <a:ext cx="1810440" cy="72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 - Point in Polygon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2" name="Picture 7"/>
          <p:cNvPicPr/>
          <p:nvPr/>
        </p:nvPicPr>
        <p:blipFill>
          <a:blip r:embed="rId3"/>
          <a:stretch/>
        </p:blipFill>
        <p:spPr>
          <a:xfrm>
            <a:off x="2482560" y="2845440"/>
            <a:ext cx="6450840" cy="3872880"/>
          </a:xfrm>
          <a:prstGeom prst="rect">
            <a:avLst/>
          </a:prstGeom>
          <a:ln>
            <a:noFill/>
          </a:ln>
        </p:spPr>
      </p:pic>
      <p:pic>
        <p:nvPicPr>
          <p:cNvPr id="393" name="Picture 1"/>
          <p:cNvPicPr/>
          <p:nvPr/>
        </p:nvPicPr>
        <p:blipFill>
          <a:blip r:embed="rId4"/>
          <a:stretch/>
        </p:blipFill>
        <p:spPr>
          <a:xfrm>
            <a:off x="52920" y="1071360"/>
            <a:ext cx="3800520" cy="378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Recap RStudio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 GeoDa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Attribute </a:t>
            </a: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Postcode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 &gt; IMD deprivation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6" name="Table 3"/>
          <p:cNvGraphicFramePr/>
          <p:nvPr/>
        </p:nvGraphicFramePr>
        <p:xfrm>
          <a:off x="155520" y="2314440"/>
          <a:ext cx="4524120" cy="173736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7" name="Table 4"/>
          <p:cNvGraphicFramePr/>
          <p:nvPr/>
        </p:nvGraphicFramePr>
        <p:xfrm>
          <a:off x="4981680" y="253368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lang="en-GB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| Address | Medical Data | IMD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Confidential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only interested in medial data and IMD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need to go through Name and Address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Table 1"/>
          <p:cNvGraphicFramePr/>
          <p:nvPr/>
        </p:nvGraphicFramePr>
        <p:xfrm>
          <a:off x="285120" y="165240"/>
          <a:ext cx="4524120" cy="173736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" name="Table 2"/>
          <p:cNvGraphicFramePr/>
          <p:nvPr/>
        </p:nvGraphicFramePr>
        <p:xfrm>
          <a:off x="285120" y="315936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2" name="Table 3"/>
          <p:cNvGraphicFramePr/>
          <p:nvPr/>
        </p:nvGraphicFramePr>
        <p:xfrm>
          <a:off x="4948200" y="464292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3" name="Table 4"/>
          <p:cNvGraphicFramePr/>
          <p:nvPr/>
        </p:nvGraphicFramePr>
        <p:xfrm>
          <a:off x="4809240" y="241776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Table 1"/>
          <p:cNvGraphicFramePr/>
          <p:nvPr/>
        </p:nvGraphicFramePr>
        <p:xfrm>
          <a:off x="285120" y="165240"/>
          <a:ext cx="4524120" cy="173736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5" name="Table 2"/>
          <p:cNvGraphicFramePr/>
          <p:nvPr/>
        </p:nvGraphicFramePr>
        <p:xfrm>
          <a:off x="285120" y="315936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6" name="Table 3"/>
          <p:cNvGraphicFramePr/>
          <p:nvPr/>
        </p:nvGraphicFramePr>
        <p:xfrm>
          <a:off x="5095080" y="222732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7" name="Table 4"/>
          <p:cNvGraphicFramePr/>
          <p:nvPr/>
        </p:nvGraphicFramePr>
        <p:xfrm>
          <a:off x="5086800" y="4688280"/>
          <a:ext cx="4048560" cy="148248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Shapefile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08" name="CustomShape 5"/>
          <p:cNvSpPr/>
          <p:nvPr/>
        </p:nvSpPr>
        <p:spPr>
          <a:xfrm>
            <a:off x="2547360" y="1917720"/>
            <a:ext cx="457164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9" name="CustomShape 6"/>
          <p:cNvSpPr/>
          <p:nvPr/>
        </p:nvSpPr>
        <p:spPr>
          <a:xfrm flipH="1">
            <a:off x="7110360" y="3710520"/>
            <a:ext cx="7560" cy="977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0" name="CustomShape 7"/>
          <p:cNvSpPr/>
          <p:nvPr/>
        </p:nvSpPr>
        <p:spPr>
          <a:xfrm flipH="1">
            <a:off x="2308680" y="1917720"/>
            <a:ext cx="236880" cy="1240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aphicFrame>
        <p:nvGraphicFramePr>
          <p:cNvPr id="411" name="Table 8"/>
          <p:cNvGraphicFramePr/>
          <p:nvPr/>
        </p:nvGraphicFramePr>
        <p:xfrm>
          <a:off x="285120" y="5169240"/>
          <a:ext cx="404856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12" name="CustomShape 9"/>
          <p:cNvSpPr/>
          <p:nvPr/>
        </p:nvSpPr>
        <p:spPr>
          <a:xfrm>
            <a:off x="2309400" y="4642920"/>
            <a:ext cx="360" cy="52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3" name="CustomShape 10"/>
          <p:cNvSpPr/>
          <p:nvPr/>
        </p:nvSpPr>
        <p:spPr>
          <a:xfrm rot="10800000" flipV="1">
            <a:off x="11929320" y="7132320"/>
            <a:ext cx="4809240" cy="480240"/>
          </a:xfrm>
          <a:prstGeom prst="bentConnector4">
            <a:avLst>
              <a:gd name="adj1" fmla="val 50079"/>
              <a:gd name="adj2" fmla="val 127723"/>
            </a:avLst>
          </a:prstGeom>
          <a:noFill/>
          <a:ln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cxnSp>
        <p:nvCxnSpPr>
          <p:cNvPr id="3" name="Straight Arrow Connector 2"/>
          <p:cNvCxnSpPr>
            <a:stCxn id="407" idx="1"/>
            <a:endCxn id="411" idx="3"/>
          </p:cNvCxnSpPr>
          <p:nvPr/>
        </p:nvCxnSpPr>
        <p:spPr>
          <a:xfrm flipH="1">
            <a:off x="4333680" y="5429520"/>
            <a:ext cx="753120" cy="4809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2"/>
          <p:cNvSpPr/>
          <p:nvPr/>
        </p:nvSpPr>
        <p:spPr>
          <a:xfrm>
            <a:off x="457200" y="1600200"/>
            <a:ext cx="463716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6" name="Table 3"/>
          <p:cNvGraphicFramePr/>
          <p:nvPr/>
        </p:nvGraphicFramePr>
        <p:xfrm>
          <a:off x="5095080" y="1475280"/>
          <a:ext cx="404856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0200"/>
            <a:ext cx="463716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aside – Two types of “Linked Data”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Joined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Semantic web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9" name="Table 3"/>
          <p:cNvGraphicFramePr/>
          <p:nvPr/>
        </p:nvGraphicFramePr>
        <p:xfrm>
          <a:off x="5095080" y="1475280"/>
          <a:ext cx="4048560" cy="148248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1" strike="noStrike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lang="en-GB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0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20" name="CustomShape 4"/>
          <p:cNvSpPr/>
          <p:nvPr/>
        </p:nvSpPr>
        <p:spPr>
          <a:xfrm>
            <a:off x="4474080" y="6126120"/>
            <a:ext cx="3536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http://data.ordnancesurvey.co.uk/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1" name="Picture 5"/>
          <p:cNvPicPr/>
          <p:nvPr/>
        </p:nvPicPr>
        <p:blipFill>
          <a:blip r:embed="rId2"/>
          <a:stretch/>
        </p:blipFill>
        <p:spPr>
          <a:xfrm>
            <a:off x="5095080" y="3429000"/>
            <a:ext cx="3938760" cy="1189800"/>
          </a:xfrm>
          <a:prstGeom prst="rect">
            <a:avLst/>
          </a:prstGeom>
          <a:ln>
            <a:noFill/>
          </a:ln>
        </p:spPr>
      </p:pic>
      <p:pic>
        <p:nvPicPr>
          <p:cNvPr id="422" name="Picture 6"/>
          <p:cNvPicPr/>
          <p:nvPr/>
        </p:nvPicPr>
        <p:blipFill>
          <a:blip r:embed="rId3"/>
          <a:stretch/>
        </p:blipFill>
        <p:spPr>
          <a:xfrm>
            <a:off x="5042880" y="4746600"/>
            <a:ext cx="4005360" cy="125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you have the data in, we need to do something with it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Answering the question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5" name="Picture 7"/>
          <p:cNvPicPr/>
          <p:nvPr/>
        </p:nvPicPr>
        <p:blipFill>
          <a:blip r:embed="rId2"/>
          <a:srcRect t="20214" r="58661" b="42647"/>
          <a:stretch/>
        </p:blipFill>
        <p:spPr>
          <a:xfrm>
            <a:off x="5936040" y="4730760"/>
            <a:ext cx="2318400" cy="163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(Affordable) public transport can help with deprivation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benefits of providing new public transport in deprived areas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www.jrf.org.uk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/report/benefits-providing-new-public-transport-deprived-areas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and Poverty: A Review of the Evidence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www.ucl.ac.uk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/transport-institute/</a:t>
            </a:r>
            <a:r>
              <a:rPr lang="en-GB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pdfs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/transport-poverty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looking at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Metrolink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tram in Greater Manchester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principles can easily be applied to any other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you go through the practical: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might these concepts be applied to your data?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spatial analysis techniques might be useful?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 – Index of Multiple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2"/>
          <p:cNvSpPr/>
          <p:nvPr/>
        </p:nvSpPr>
        <p:spPr>
          <a:xfrm>
            <a:off x="369000" y="6429600"/>
            <a:ext cx="8317080" cy="42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https://www.gov.uk/government/statistics/english-indices-of-deprivation-2015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3" name="Picture 2"/>
          <p:cNvPicPr/>
          <p:nvPr/>
        </p:nvPicPr>
        <p:blipFill>
          <a:blip r:embed="rId3"/>
          <a:stretch/>
        </p:blipFill>
        <p:spPr>
          <a:xfrm>
            <a:off x="872280" y="950400"/>
            <a:ext cx="7287840" cy="539820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882000" y="1433880"/>
            <a:ext cx="1575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Highest score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6577200" y="1351080"/>
            <a:ext cx="1520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Lowest score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</a:t>
            </a:r>
            <a:r>
              <a:rPr lang="en-GB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using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 &amp; Averages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2" name="Picture 1"/>
          <p:cNvPicPr/>
          <p:nvPr/>
        </p:nvPicPr>
        <p:blipFill>
          <a:blip r:embed="rId3"/>
          <a:stretch/>
        </p:blipFill>
        <p:spPr>
          <a:xfrm>
            <a:off x="711360" y="1137600"/>
            <a:ext cx="3611880" cy="3753720"/>
          </a:xfrm>
          <a:prstGeom prst="rect">
            <a:avLst/>
          </a:prstGeom>
          <a:ln>
            <a:noFill/>
          </a:ln>
        </p:spPr>
      </p:pic>
      <p:pic>
        <p:nvPicPr>
          <p:cNvPr id="443" name="Picture 2"/>
          <p:cNvPicPr/>
          <p:nvPr/>
        </p:nvPicPr>
        <p:blipFill>
          <a:blip r:embed="rId4"/>
          <a:stretch/>
        </p:blipFill>
        <p:spPr>
          <a:xfrm>
            <a:off x="4893840" y="2241720"/>
            <a:ext cx="3669480" cy="374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6" name="Picture 3"/>
          <p:cNvPicPr/>
          <p:nvPr/>
        </p:nvPicPr>
        <p:blipFill>
          <a:blip r:embed="rId2"/>
          <a:stretch/>
        </p:blipFill>
        <p:spPr>
          <a:xfrm>
            <a:off x="16560" y="1066680"/>
            <a:ext cx="4541040" cy="5790600"/>
          </a:xfrm>
          <a:prstGeom prst="rect">
            <a:avLst/>
          </a:prstGeom>
          <a:ln>
            <a:noFill/>
          </a:ln>
        </p:spPr>
      </p:pic>
      <p:pic>
        <p:nvPicPr>
          <p:cNvPr id="447" name="Picture 4"/>
          <p:cNvPicPr/>
          <p:nvPr/>
        </p:nvPicPr>
        <p:blipFill>
          <a:blip r:embed="rId3"/>
          <a:stretch/>
        </p:blipFill>
        <p:spPr>
          <a:xfrm>
            <a:off x="4191120" y="1066680"/>
            <a:ext cx="4952160" cy="579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1" name="Picture 7"/>
          <p:cNvPicPr/>
          <p:nvPr/>
        </p:nvPicPr>
        <p:blipFill>
          <a:blip r:embed="rId3"/>
          <a:stretch/>
        </p:blipFill>
        <p:spPr>
          <a:xfrm>
            <a:off x="2482560" y="2845440"/>
            <a:ext cx="6450840" cy="3872880"/>
          </a:xfrm>
          <a:prstGeom prst="rect">
            <a:avLst/>
          </a:prstGeom>
          <a:ln>
            <a:noFill/>
          </a:ln>
        </p:spPr>
      </p:pic>
      <p:pic>
        <p:nvPicPr>
          <p:cNvPr id="452" name="Picture 1"/>
          <p:cNvPicPr/>
          <p:nvPr/>
        </p:nvPicPr>
        <p:blipFill>
          <a:blip r:embed="rId4"/>
          <a:stretch/>
        </p:blipFill>
        <p:spPr>
          <a:xfrm>
            <a:off x="52920" y="1071360"/>
            <a:ext cx="3800520" cy="3783240"/>
          </a:xfrm>
          <a:prstGeom prst="rect">
            <a:avLst/>
          </a:prstGeom>
          <a:ln>
            <a:noFill/>
          </a:ln>
        </p:spPr>
      </p:pic>
      <p:sp>
        <p:nvSpPr>
          <p:cNvPr id="453" name="CustomShape 4"/>
          <p:cNvSpPr/>
          <p:nvPr/>
        </p:nvSpPr>
        <p:spPr>
          <a:xfrm>
            <a:off x="4125240" y="1506240"/>
            <a:ext cx="4268160" cy="39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Converting LSOA polygons to points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2"/>
          <p:cNvSpPr/>
          <p:nvPr/>
        </p:nvSpPr>
        <p:spPr>
          <a:xfrm>
            <a:off x="457200" y="992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code easier to use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used many already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code can be made a function (maps)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6" name="Picture 455"/>
          <p:cNvPicPr/>
          <p:nvPr/>
        </p:nvPicPr>
        <p:blipFill>
          <a:blip r:embed="rId3"/>
          <a:stretch/>
        </p:blipFill>
        <p:spPr>
          <a:xfrm>
            <a:off x="87840" y="2808000"/>
            <a:ext cx="8840160" cy="331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457200" y="99216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been using Shapefiles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just one of many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Tram line data is in GeoJSON: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in Notepad if you are interested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9" name="Picture 5"/>
          <p:cNvPicPr/>
          <p:nvPr/>
        </p:nvPicPr>
        <p:blipFill>
          <a:blip r:embed="rId3"/>
          <a:stretch/>
        </p:blipFill>
        <p:spPr>
          <a:xfrm>
            <a:off x="457200" y="2547324"/>
            <a:ext cx="7797240" cy="51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3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and Intersections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1583640"/>
            <a:ext cx="8228880" cy="454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Libraries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directory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 to think about: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easier / harder in RStudio compared to other software?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data could we use?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else could we do the analysis?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3" name="Picture 7"/>
          <p:cNvPicPr/>
          <p:nvPr/>
        </p:nvPicPr>
        <p:blipFill>
          <a:blip r:embed="rId2"/>
          <a:stretch/>
        </p:blipFill>
        <p:spPr>
          <a:xfrm>
            <a:off x="4423320" y="1583640"/>
            <a:ext cx="2526480" cy="9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 /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2"/>
          <p:cNvSpPr/>
          <p:nvPr/>
        </p:nvSpPr>
        <p:spPr>
          <a:xfrm>
            <a:off x="457200" y="1417680"/>
            <a:ext cx="8228880" cy="530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</a:t>
            </a:r>
            <a:r>
              <a:rPr lang="en-GB" sz="2800" b="0" i="1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lang="en-GB" sz="28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lang="en-GB" sz="28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Exploratory Data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First, a step back: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 that is Exploratory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formal hypothesis testing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Playing with and exploring the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start with descriptive statistics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Mean, St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first step to develop formal hypothesis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4: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717200"/>
            <a:ext cx="8228880" cy="440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overview of Regression in GeoDa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Feel free to experiment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try some of the techniques we’ve discussed on your own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have you got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457200" y="1311480"/>
            <a:ext cx="8228880" cy="457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GeoDa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&amp; Decision Making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/ Clustering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 and Cons -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457200" y="1239120"/>
            <a:ext cx="8228880" cy="488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scriptable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easily repeatable (change buffer)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custom analysis (&amp; functions)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steeper learning curve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analysis gets very complex very quickly (poly in poly overlay)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Picture 5"/>
          <p:cNvPicPr/>
          <p:nvPr/>
        </p:nvPicPr>
        <p:blipFill>
          <a:blip r:embed="rId2"/>
          <a:stretch/>
        </p:blipFill>
        <p:spPr>
          <a:xfrm>
            <a:off x="6972120" y="1433160"/>
            <a:ext cx="1540800" cy="11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Agnew, (2005) Sovereignty regimes: Territoriality and state authority in contemporary world politics, Annals of the Association of American Geographers, 437-461</a:t>
            </a: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</a:t>
            </a: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(1988) Spatial Econometrics: Methods and Models, vol.4. Studies in Operational Regional Science. Dordrecht: Springer Netherlands. </a:t>
            </a:r>
            <a:r>
              <a:rPr lang="en-GB" sz="20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http://link.springer.com/10.1007/978-94-015-7799-1</a:t>
            </a: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</a:t>
            </a: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L. (1995). Local Indicators of Spatial Association - LISA. Geographical Analysis </a:t>
            </a:r>
            <a:r>
              <a:rPr lang="en-GB" sz="2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</a:t>
            </a: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93–115.</a:t>
            </a: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Brunsdon</a:t>
            </a: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C. &amp; Comber L. (2015) An Introduction to R for Spatial Analysis and Mapping, Sage Publishing</a:t>
            </a: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Heywood (1998) Introduction to Geographical </a:t>
            </a: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Systems. New York: Addison Wesley</a:t>
            </a:r>
          </a:p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Longman.</a:t>
            </a:r>
          </a:p>
          <a:p>
            <a:pPr>
              <a:lnSpc>
                <a:spcPct val="110000"/>
              </a:lnSpc>
            </a:pPr>
            <a:endParaRPr lang="en-GB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87" name="Picture 7"/>
          <p:cNvPicPr/>
          <p:nvPr/>
        </p:nvPicPr>
        <p:blipFill>
          <a:blip r:embed="rId3"/>
          <a:stretch/>
        </p:blipFill>
        <p:spPr>
          <a:xfrm>
            <a:off x="7366680" y="4470480"/>
            <a:ext cx="1319400" cy="187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/ phone / in person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 levels of data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457200" y="10537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Numeric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Descriptive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4"/>
          <p:cNvPicPr/>
          <p:nvPr/>
        </p:nvPicPr>
        <p:blipFill>
          <a:blip r:embed="rId3"/>
          <a:stretch/>
        </p:blipFill>
        <p:spPr>
          <a:xfrm>
            <a:off x="4955400" y="1007640"/>
            <a:ext cx="3971160" cy="255276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4751280" y="3586680"/>
            <a:ext cx="4392000" cy="19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7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https://en.wikipedia.org/wiki/File:Passenger_numbers_for_London_Airports_in_a_bar_graph.png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4"/>
          <p:cNvSpPr/>
          <p:nvPr/>
        </p:nvSpPr>
        <p:spPr>
          <a:xfrm>
            <a:off x="5016960" y="3775320"/>
            <a:ext cx="3653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3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Analytics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8"/>
          <p:cNvPicPr/>
          <p:nvPr/>
        </p:nvPicPr>
        <p:blipFill>
          <a:blip r:embed="rId4"/>
          <a:srcRect l="1370" t="1026" r="1370" b="11309"/>
          <a:stretch/>
        </p:blipFill>
        <p:spPr>
          <a:xfrm>
            <a:off x="5763600" y="4359960"/>
            <a:ext cx="3162960" cy="24321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195" name="Picture 6"/>
          <p:cNvPicPr/>
          <p:nvPr/>
        </p:nvPicPr>
        <p:blipFill>
          <a:blip r:embed="rId5"/>
          <a:stretch/>
        </p:blipFill>
        <p:spPr>
          <a:xfrm>
            <a:off x="159840" y="2270520"/>
            <a:ext cx="4590720" cy="3039120"/>
          </a:xfrm>
          <a:prstGeom prst="rect">
            <a:avLst/>
          </a:prstGeom>
          <a:ln>
            <a:noFill/>
          </a:ln>
        </p:spPr>
      </p:pic>
      <p:pic>
        <p:nvPicPr>
          <p:cNvPr id="196" name="Picture 10"/>
          <p:cNvPicPr/>
          <p:nvPr/>
        </p:nvPicPr>
        <p:blipFill>
          <a:blip r:embed="rId6"/>
          <a:stretch/>
        </p:blipFill>
        <p:spPr>
          <a:xfrm>
            <a:off x="372960" y="5200560"/>
            <a:ext cx="3471840" cy="1656720"/>
          </a:xfrm>
          <a:prstGeom prst="rect">
            <a:avLst/>
          </a:prstGeom>
          <a:ln>
            <a:noFill/>
          </a:ln>
        </p:spPr>
      </p:pic>
      <p:pic>
        <p:nvPicPr>
          <p:cNvPr id="197" name="Picture 9"/>
          <p:cNvPicPr/>
          <p:nvPr/>
        </p:nvPicPr>
        <p:blipFill>
          <a:blip r:embed="rId7"/>
          <a:srcRect l="803" r="918" b="10593"/>
          <a:stretch/>
        </p:blipFill>
        <p:spPr>
          <a:xfrm>
            <a:off x="4012920" y="4359960"/>
            <a:ext cx="3259800" cy="238932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0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90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Making &amp; RStudio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Previously / yesterday: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GIS / spatial data?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selecting classes important?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RStudio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CSV /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shapefiles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 &amp; Scripts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Libraries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(Spatial) Data Structure in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do a quick recap of RStudio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17709</TotalTime>
  <Words>3646</Words>
  <Application>Microsoft Macintosh PowerPoint</Application>
  <PresentationFormat>On-screen Show (4:3)</PresentationFormat>
  <Paragraphs>811</Paragraphs>
  <Slides>75</Slides>
  <Notes>21</Notes>
  <HiddenSlides>5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dependence example</vt:lpstr>
      <vt:lpstr>Spatial heterogeneity example</vt:lpstr>
      <vt:lpstr>PowerPoint Presentation</vt:lpstr>
      <vt:lpstr>PowerPoint Presentation</vt:lpstr>
      <vt:lpstr>Contiguity measures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dc:description/>
  <cp:lastModifiedBy>Nick Bearman</cp:lastModifiedBy>
  <cp:revision>260</cp:revision>
  <cp:lastPrinted>2016-11-03T08:51:32Z</cp:lastPrinted>
  <dcterms:created xsi:type="dcterms:W3CDTF">2014-07-02T09:19:05Z</dcterms:created>
  <dcterms:modified xsi:type="dcterms:W3CDTF">2017-02-01T15:02:40Z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5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75</vt:i4>
  </property>
</Properties>
</file>